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85.xml" ContentType="application/vnd.openxmlformats-officedocument.presentationml.tags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ags/tag112.xml" ContentType="application/vnd.openxmlformats-officedocument.presentationml.tags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ags/tag57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Override PartName="/ppt/theme/theme26.xml" ContentType="application/vnd.openxmlformats-officedocument.theme+xml"/>
  <Override PartName="/ppt/tags/tag82.xml" ContentType="application/vnd.openxmlformats-officedocument.presentationml.tags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ags/tag106.xml" ContentType="application/vnd.openxmlformats-officedocument.presentationml.tags+xml"/>
  <Override PartName="/ppt/slideLayouts/slideLayout3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tags/tag98.xml" ContentType="application/vnd.openxmlformats-officedocument.presentationml.tags+xml"/>
  <Override PartName="/ppt/slideLayouts/slideLayout3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ags/tag29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ags/tag76.xml" ContentType="application/vnd.openxmlformats-officedocument.presentationml.tags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ags/tag32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112.xml" ContentType="application/vnd.openxmlformats-officedocument.presentationml.slideLayout+xml"/>
  <Override PartName="/ppt/tags/tag48.xml" ContentType="application/vnd.openxmlformats-officedocument.presentationml.tags+xml"/>
  <Override PartName="/ppt/slideLayouts/slideLayout257.xml" ContentType="application/vnd.openxmlformats-officedocument.presentationml.slideLayout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tags/tag73.xml" ContentType="application/vnd.openxmlformats-officedocument.presentationml.tags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78.xml" ContentType="application/vnd.openxmlformats-officedocument.presentationml.tags+xml"/>
  <Override PartName="/ppt/slideLayouts/slideLayout287.xml" ContentType="application/vnd.openxmlformats-officedocument.presentationml.slideLayout+xml"/>
  <Override PartName="/ppt/tags/tag100.xml" ContentType="application/vnd.openxmlformats-officedocument.presentationml.tags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ags/tag92.xml" ContentType="application/vnd.openxmlformats-officedocument.presentationml.tags+xml"/>
  <Override PartName="/ppt/theme/theme36.xml" ContentType="application/vnd.openxmlformats-officedocument.theme+xml"/>
  <Override PartName="/ppt/tags/tag34.xml" ContentType="application/vnd.openxmlformats-officedocument.presentationml.tag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tags/tag81.xml" ContentType="application/vnd.openxmlformats-officedocument.presentationml.tags+xml"/>
  <Override PartName="/ppt/slideLayouts/slideLayout290.xml" ContentType="application/vnd.openxmlformats-officedocument.presentationml.slide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ags/tag105.xml" ContentType="application/vnd.openxmlformats-officedocument.presentationml.tags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ags/tag39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28.xml" ContentType="application/vnd.openxmlformats-officedocument.presentationml.tags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75.xml" ContentType="application/vnd.openxmlformats-officedocument.presentationml.tags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53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33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ags/tag94.xml" ContentType="application/vnd.openxmlformats-officedocument.presentationml.tags+xml"/>
  <Override PartName="/ppt/theme/theme3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36.xml" ContentType="application/vnd.openxmlformats-officedocument.presentationml.tags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ags/tag83.xml" ContentType="application/vnd.openxmlformats-officedocument.presentationml.tags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ags/tag107.xml" ContentType="application/vnd.openxmlformats-officedocument.presentationml.tags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99.xml" ContentType="application/vnd.openxmlformats-officedocument.presentationml.tags+xml"/>
  <Override PartName="/ppt/slideLayouts/slideLayout313.xml" ContentType="application/vnd.openxmlformats-officedocument.presentationml.slideLayout+xml"/>
  <Override PartName="/ppt/tags/tag110.xml" ContentType="application/vnd.openxmlformats-officedocument.presentationml.tags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1.xml" ContentType="application/vnd.openxmlformats-officedocument.presentationml.slideLayout+xml"/>
  <Override PartName="/ppt/tags/tag66.xml" ContentType="application/vnd.openxmlformats-officedocument.presentationml.tags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5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80.xml" ContentType="application/vnd.openxmlformats-officedocument.presentationml.tags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ags/tag104.xml" ContentType="application/vnd.openxmlformats-officedocument.presentationml.tags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258.xml" ContentType="application/vnd.openxmlformats-officedocument.presentationml.slideLayout+xml"/>
  <Override PartName="/ppt/tags/tag96.xml" ContentType="application/vnd.openxmlformats-officedocument.presentationml.tags+xml"/>
  <Override PartName="/ppt/slideLayouts/slideLayout32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74.xml" ContentType="application/vnd.openxmlformats-officedocument.presentationml.tags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ags/tag52.xml" ContentType="application/vnd.openxmlformats-officedocument.presentationml.tags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ags/tag101.xml" ContentType="application/vnd.openxmlformats-officedocument.presentationml.tags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tags/tag46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ags/tag87.xml" ContentType="application/vnd.openxmlformats-officedocument.presentationml.tags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ags/tag90.xml" ContentType="application/vnd.openxmlformats-officedocument.presentationml.tags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tags/tag21.xml" ContentType="application/vnd.openxmlformats-officedocument.presentationml.tags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59.xml" ContentType="application/vnd.openxmlformats-officedocument.presentationml.tags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37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84.xml" ContentType="application/vnd.openxmlformats-officedocument.presentationml.tags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heme/theme31.xml" ContentType="application/vnd.openxmlformats-officedocument.theme+xml"/>
  <Override PartName="/ppt/tags/tag108.xml" ContentType="application/vnd.openxmlformats-officedocument.presentationml.tags+xml"/>
  <Override PartName="/ppt/slideLayouts/slideLayout34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934" r:id="rId2"/>
    <p:sldMasterId id="2147483947" r:id="rId3"/>
    <p:sldMasterId id="2147483959" r:id="rId4"/>
    <p:sldMasterId id="2147483971" r:id="rId5"/>
    <p:sldMasterId id="2147483983" r:id="rId6"/>
    <p:sldMasterId id="2147483995" r:id="rId7"/>
    <p:sldMasterId id="2147484007" r:id="rId8"/>
    <p:sldMasterId id="2147484019" r:id="rId9"/>
    <p:sldMasterId id="2147484031" r:id="rId10"/>
    <p:sldMasterId id="2147484043" r:id="rId11"/>
    <p:sldMasterId id="2147484055" r:id="rId12"/>
    <p:sldMasterId id="2147484067" r:id="rId13"/>
    <p:sldMasterId id="2147484079" r:id="rId14"/>
    <p:sldMasterId id="2147484091" r:id="rId15"/>
    <p:sldMasterId id="2147484103" r:id="rId16"/>
    <p:sldMasterId id="2147484115" r:id="rId17"/>
    <p:sldMasterId id="2147484127" r:id="rId18"/>
    <p:sldMasterId id="2147484139" r:id="rId19"/>
    <p:sldMasterId id="2147484151" r:id="rId20"/>
    <p:sldMasterId id="2147484163" r:id="rId21"/>
    <p:sldMasterId id="2147484175" r:id="rId22"/>
    <p:sldMasterId id="2147484187" r:id="rId23"/>
    <p:sldMasterId id="2147484199" r:id="rId24"/>
    <p:sldMasterId id="2147484202" r:id="rId25"/>
    <p:sldMasterId id="2147484205" r:id="rId26"/>
    <p:sldMasterId id="2147484217" r:id="rId27"/>
    <p:sldMasterId id="2147484229" r:id="rId28"/>
    <p:sldMasterId id="2147484241" r:id="rId29"/>
    <p:sldMasterId id="2147484253" r:id="rId30"/>
    <p:sldMasterId id="2147484265" r:id="rId31"/>
    <p:sldMasterId id="2147484277" r:id="rId32"/>
    <p:sldMasterId id="2147484280" r:id="rId33"/>
    <p:sldMasterId id="2147484292" r:id="rId34"/>
    <p:sldMasterId id="2147484304" r:id="rId35"/>
    <p:sldMasterId id="2147484316" r:id="rId36"/>
    <p:sldMasterId id="2147484319" r:id="rId37"/>
    <p:sldMasterId id="2147484322" r:id="rId38"/>
  </p:sldMasterIdLst>
  <p:notesMasterIdLst>
    <p:notesMasterId r:id="rId49"/>
  </p:notesMasterIdLst>
  <p:sldIdLst>
    <p:sldId id="272" r:id="rId39"/>
    <p:sldId id="268" r:id="rId40"/>
    <p:sldId id="273" r:id="rId41"/>
    <p:sldId id="270" r:id="rId42"/>
    <p:sldId id="259" r:id="rId43"/>
    <p:sldId id="260" r:id="rId44"/>
    <p:sldId id="262" r:id="rId45"/>
    <p:sldId id="264" r:id="rId46"/>
    <p:sldId id="265" r:id="rId47"/>
    <p:sldId id="27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DB9A-51AE-4CC9-817C-046092441AE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F3E2-870B-4EEC-8379-5B0ED4BF6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A350-9363-4AD5-9D61-5E814CE3FD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EE320-9A1D-4AF7-8898-FD740E7040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AF3E2-870B-4EEC-8379-5B0ED4BF62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3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5.jpe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5.jpe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5.jpe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15.jpe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7.jpe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7.jpe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9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9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1.jpe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27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27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9.jpe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19.jpe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27.jpe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27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2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2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5.jpe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15.jpe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6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6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7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9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9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1.jpe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53FDFBA-1327-4DA3-9536-3DFFE5E85BDD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1714B-3C24-4318-AD81-365DD4876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9EE70B-6A2D-4625-85C2-6FFDAA271451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529CFD-0C9E-43B8-BACB-1CBA540A9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EFE032-C339-42B9-B0CC-A57F93A75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C724-C610-400C-B1C9-54121DF55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3E42-3570-413B-9685-72A6966E8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258620-A40A-4FCA-8CC3-D95A40D0F796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49251A-A0EC-47A7-BAB9-FD22E8B7E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E722-3E9C-4ED7-A990-F18E47538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BC8E-5037-4CD3-AFEF-6217F1D5C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6773A-6EE7-4450-B268-ED5298C58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FB9F8-F358-4C8C-BAD3-AF8D5BAA4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47BEA-1901-40BB-8FB5-115345E54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ACB6-39D6-4EC9-81E4-9FEF4CB33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4BF5-D931-409D-A1B7-545277B1A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84565-5DFA-45EF-ADE7-31D65FF28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F0BB1C-1691-494C-A384-919B4451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376D-E933-4FB2-B114-C7B09C97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05C1C6-3D3E-480C-ADED-D9388385C0D0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BE65BE-C7DA-45B9-96DF-3A25652A8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D9A78-E975-4AEA-9EF3-D0205118E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A64EA-06C8-445F-AE8B-A77748BB168C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E47114-097A-423D-9A60-8618656DA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02BDC-ABF0-4B6E-A6E7-439128A95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442B1-A96D-4894-A209-EF6CD945A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B003D-9770-4028-A8E6-201DC2EC7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BE04E-A220-43DF-BB1E-8C7B33605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CA78B-D6B0-4985-B73E-3B70F0CDD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8F2DE-0054-4CFB-8D78-EB8578E49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9FA27-5142-4EE7-979B-0B6A133C9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0BEC-A081-49D5-BE9F-0C70C071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9CE1-B919-44D8-8068-E4B2FE50D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7C07-2C11-4959-BDE2-EB1A5441A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0F5A3C-636F-46D2-9BEF-4D626E49C7D1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0713D7-417F-4D15-A50B-E0DE00CBF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E6572D-F784-436B-A09F-2341048AC761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DB43E2-EE27-4A3E-954B-421C0E216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E22A9-960E-4F08-97BD-4713D88DC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4EB6D-DC8A-4EA7-B227-BF95D9943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4462-122C-4CF8-B4FF-392FA7237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C2AB-0162-40C6-B289-84229C659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5BF4-A4B7-49BE-AD64-C291C1A94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F0DB-221B-416D-9792-1E5285CC4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A676-6BE5-4CAE-A776-ADB053B41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6A97-C051-4E08-8B3F-244CAB865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AF64-3186-474C-958E-2614B835A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5EA05D-CFCC-4E32-9696-AF2438A2E167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5D2CAD-EB1E-42BF-9464-45BB26E19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5CB0-51CB-4C4F-B1E7-3BAFF0A95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CE97-ECDB-490B-898F-053D95644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BF805A-F647-4721-9E7A-D5B621F82DC8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0DB25-6D23-4F4E-9354-C981F73EF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C39CC4-F537-4B69-926C-F652CBC9D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647F-506B-49BB-BA0F-AA7CFE36D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17DF-DF72-41C8-9A71-3BCEF334A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552E-F4A5-4DC2-8453-68503238F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E162-33A5-4167-842C-00719CB27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2E89-4D9E-444E-A6C0-B0FE958D1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CED0-4C0C-41DD-A406-C4408B0EA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F6B3-12AE-4122-9AB3-80FAB8C2ECBA}" type="datetimeFigureOut">
              <a:rPr lang="en-US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932-73B1-4410-B8D1-55F436508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B97FC-D6FF-423D-B6B8-AAEF67213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86404-E451-40FD-AEB0-8DC14A6DF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D3D27-4AD0-4E80-A6FB-CB4DDB557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C259-A26A-4546-B00E-3D7F0B817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05F774-CC9E-4DA2-B7A3-C3D90083F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9264-B745-4AE6-B602-09C548A57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AF9E8-2A68-4B90-B52A-3FE7597A7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CF67-A89E-4989-9EA3-70861876E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DE024-DC8E-45C0-BF75-3EC77B553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0BE02BC-3412-4EBA-B435-ACA95CB39756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B68D86D-6BE6-4414-AF89-1A8D8CE51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65D1B-0371-4C00-88A4-BD1FE87B8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01A9E-533B-4380-BA33-4122DE40C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0D8B4-410D-4087-8DF6-92CE739EF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E2B2-308F-432D-BB05-15AE6907B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F26E1-0453-49DC-B195-CB9EBB5C1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8B485-97B4-4926-B4AF-19D570659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958A25-94A8-4A84-8A5E-F398776B4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6F671-7579-4E93-AF92-A20ADE0E9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28EF-9D6B-43A9-A3DC-D9AF88BD3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9250-D47A-4C9E-9CA5-46CE194F4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C70A1-7CC7-4BE8-8F53-5B598B217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4D38-7051-49ED-AF62-2E7087D44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4CBB-E3E5-414B-A5D5-08571C47C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BE0F-458B-4CEE-94EC-6573FA4C0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29B8-D2A3-423D-B2A3-79E416D9B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D8A61-830F-4194-A8E8-45CB34CE7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859F-25CF-4A0E-BFE6-55923397E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1330BA-CACF-426F-AB57-841E7A611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2B21-1F6A-4B05-B8E4-4E73C3005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0BE6D-167A-4D57-9219-B279A5279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53714-1ACD-498B-91AD-A24283EDF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90C65-47F8-4F69-9810-D81537201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A14DC-4A43-4545-A992-EE0F0EBED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C2DAC-FE2C-44CE-A184-2DA35C13E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1E38-0FE6-4F0B-A621-C87C43273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DCF17-601C-47CF-B813-CD80E3B01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CCDA-A8CB-48C0-95F2-04D0B2887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3387-7772-4B0C-9B8C-EAA943CB9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Blood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780928"/>
            <a:ext cx="5076056" cy="110998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301208"/>
            <a:ext cx="5004048" cy="8885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BloodSp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AF7F-D507-47F3-9A06-6FCA0FE84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8C0878-7EBF-498F-B824-109A438D4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AF7F-D507-47F3-9A06-6FCA0FE84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737509-C848-4C6B-AAAB-B29AF898E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487D-3988-4DE7-AE32-57D80E5C6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D9A8-7872-4433-BB79-F77E11E4D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8F1D-8BDA-4FB6-B8B2-5E9C2159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AA85-9A28-4293-B773-83C106B26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75E4-D380-4E03-B21A-F531706B0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7A98-891A-461A-9A7D-922178C70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2FB3-F58F-437B-B0D7-1422A877C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FAEEE-6DD1-49D2-90A2-5E2E8AB55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4E5E-E597-4C61-AF93-7E7ACD52D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86B2-8EEE-4E63-B167-A82CADA9B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A081-2900-45BF-A662-CA8D7F690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B43F-6210-423E-A3DA-96EB0B8E0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84C-0C47-457B-8BB6-B8EDEE1BD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326C-E933-44D2-84DA-347853E68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6CC7-40B8-48F8-9C9D-D2EF0CF5D9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4CED-E5D2-4993-8DEA-E14646799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49A3-A4BB-46F6-B54D-D059928B0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E4DC-09F0-4B35-B4DD-69EEA353FF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95E-8E56-4AED-BD40-26F5F01E8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3019-7D2D-4F46-955C-3AF8EC1EB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480-1A43-42A3-96AE-4BA4564E6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958A25-94A8-4A84-8A5E-F398776B4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6F671-7579-4E93-AF92-A20ADE0E9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28EF-9D6B-43A9-A3DC-D9AF88BD3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9250-D47A-4C9E-9CA5-46CE194F4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C70A1-7CC7-4BE8-8F53-5B598B217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4D38-7051-49ED-AF62-2E7087D44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4CBB-E3E5-414B-A5D5-08571C47C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ABE0F-458B-4CEE-94EC-6573FA4C0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29B8-D2A3-423D-B2A3-79E416D9B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D8A61-830F-4194-A8E8-45CB34CE7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D859F-25CF-4A0E-BFE6-55923397E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A081-2900-45BF-A662-CA8D7F690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B43F-6210-423E-A3DA-96EB0B8E0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F53E834-512E-4247-B3C5-ADFED010DD33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CB01483-0DB7-4EE0-AB21-5F0CF09BA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E22A9-960E-4F08-97BD-4713D88DC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384C-0C47-457B-8BB6-B8EDEE1BD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326C-E933-44D2-84DA-347853E686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6CC7-40B8-48F8-9C9D-D2EF0CF5D9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4CED-E5D2-4993-8DEA-E14646799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49A3-A4BB-46F6-B54D-D059928B0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E4DC-09F0-4B35-B4DD-69EEA353FF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95E-8E56-4AED-BD40-26F5F01E8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3019-7D2D-4F46-955C-3AF8EC1EB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9480-1A43-42A3-96AE-4BA4564E6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737509-C848-4C6B-AAAB-B29AF898E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4EB6D-DC8A-4EA7-B227-BF95D9943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487D-3988-4DE7-AE32-57D80E5C6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D9A8-7872-4433-BB79-F77E11E4D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8F1D-8BDA-4FB6-B8B2-5E9C21592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AA85-9A28-4293-B773-83C106B26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C75E4-D380-4E03-B21A-F531706B0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7A98-891A-461A-9A7D-922178C70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2FB3-F58F-437B-B0D7-1422A877C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FAEEE-6DD1-49D2-90A2-5E2E8AB55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4E5E-E597-4C61-AF93-7E7ACD52D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86B2-8EEE-4E63-B167-A82CADA9B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4462-122C-4CF8-B4FF-392FA7237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B43F-6210-423E-A3DA-96EB0B8E0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593FAA-A8E4-4272-9E9F-A90C2730F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9AB32B-8D03-4B8E-911C-44E335183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24AE25-62FB-42AC-B0B0-431A29F80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830143-ECA8-4AB4-A50F-BCB8B4004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6F0C0A-99C2-46A6-8859-05A6BF58E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5A9FAD-C017-4405-8E81-CD5C99431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C2AB-0162-40C6-B289-84229C659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6A0CAC-11F9-428A-B879-05EE41851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014406-CE0B-4806-A0C3-593BA615D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0B7994-9225-41DE-A019-F3089E70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3FAA-A8E4-4272-9E9F-A90C2730F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B32B-8D03-4B8E-911C-44E335183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AE25-62FB-42AC-B0B0-431A29F80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0143-ECA8-4AB4-A50F-BCB8B4004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0C0A-99C2-46A6-8859-05A6BF58E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5BF4-A4B7-49BE-AD64-C291C1A94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9FAD-C017-4405-8E81-CD5C99431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0CAC-11F9-428A-B879-05EE41851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4406-CE0B-4806-A0C3-593BA615D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7994-9225-41DE-A019-F3089E70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C39CC4-F537-4B69-926C-F652CBC9D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647F-506B-49BB-BA0F-AA7CFE36D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17DF-DF72-41C8-9A71-3BCEF334A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552E-F4A5-4DC2-8453-68503238F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E162-33A5-4167-842C-00719CB27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2E89-4D9E-444E-A6C0-B0FE958D1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F0DB-221B-416D-9792-1E5285CC4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CED0-4C0C-41DD-A406-C4408B0EA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B97FC-D6FF-423D-B6B8-AAEF67213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86404-E451-40FD-AEB0-8DC14A6DFD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D3D27-4AD0-4E80-A6FB-CB4DDB557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C259-A26A-4546-B00E-3D7F0B817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X-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76673"/>
            <a:ext cx="5256584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276872"/>
            <a:ext cx="4788024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РАБОТА\презентации\Шаблоны для презентаций\X-RAY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62C1-1F70-49CE-84B6-2C0348A3363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7A6699-D46E-4AD1-BCB9-67E9682E9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A676-6BE5-4CAE-A776-ADB053B41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ACFF7E-68D7-40A2-A020-93CD5577E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0EC4E7-0F13-4D53-9DE7-950B6B671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3CFC2C-7C32-4F0B-ACDC-4825A1CEFE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294861-E3C6-49F7-B8EF-BBB69D45C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4AFEF4-2100-432E-885D-0C50EDF0A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024A60-127E-4415-A632-3B27BC9C4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B0481E-A834-4394-9B55-1EB380DFC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775273-0741-40F5-A9E5-FA4F8086A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65F1D7-599A-4133-B8E8-55A5F5626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8F4973-3DAC-41BD-AF07-B07881BD1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6A97-C051-4E08-8B3F-244CAB865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EAF64-3186-474C-958E-2614B835A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5CB0-51CB-4C4F-B1E7-3BAFF0A95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00D0B67-877F-4631-8409-2877FAD02E4F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77F05DE2-C378-4E1E-84FB-6B0F42A0C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CE97-ECDB-490B-898F-053D95644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D14C7CE-F1EC-48CE-8797-A9CF7F4717AC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A1E27FF-BB0C-427B-9E2D-B3248004B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222BC0-C89A-4E1F-8BEC-901261148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B601B-0453-47C6-9F7D-ABFFA468A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67EC-AA37-42C0-9B62-3AC4D1776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411FF-9846-45DE-A37D-EACFF1566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6FAD-38A1-4C7C-98B6-3BAAA1BD9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853FD-D6F4-4724-9398-BDDE839B7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0047D-84EF-4F1D-9C9A-BECB90BE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19DF3-71FF-4714-8754-DBA8CABF3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31EAE6-AE87-43BE-8308-CD1DC6108705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5193814-646B-46FD-9DCA-B4937546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0892-FBF6-4047-AF38-7E9B4AA18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1FA1F-060E-44C5-A34C-582773E77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C357-AF29-45A2-94D8-39EACA749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6699-D46E-4AD1-BCB9-67E9682E9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8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FF7E-68D7-40A2-A020-93CD5577E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C4E7-0F13-4D53-9DE7-950B6B671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FC2C-7C32-4F0B-ACDC-4825A1CEFE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4861-E3C6-49F7-B8EF-BBB69D45C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FEF4-2100-432E-885D-0C50EDF0A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4A60-127E-4415-A632-3B27BC9C4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481E-A834-4394-9B55-1EB380DFC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5273-0741-40F5-A9E5-FA4F8086A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F1D7-599A-4133-B8E8-55A5F5626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4973-3DAC-41BD-AF07-B07881BD1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2A2D21-1F0D-431D-B6A3-4497B8359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0706-C096-4595-A8BB-244552835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76F6-8E75-4360-8A74-070286379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39AD3-C4C8-4E12-8F4E-D8F08D37E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6D676-596C-48A1-8CA6-A77A07C42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20DF-F5C6-4708-BE24-F5315F736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AD2A6-235F-4587-B0CC-30B01E094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FC06-215E-485B-A3EF-DDCFAAA4A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AAF7C-E732-48B8-9FA9-0DA4B854C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65C50-C8D1-403B-BF2E-2ECC20B89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70E6D-357C-4C84-9966-2505A8322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31CA0D-F48E-44F8-A8EB-4E53DFB9287F}" type="datetimeFigureOut">
              <a:rPr lang="en-US" smtClean="0"/>
              <a:pPr>
                <a:defRPr/>
              </a:pPr>
              <a:t>12/3/2018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2EE31A-B662-4E90-9702-1C885D8154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F0BB1C-1691-494C-A384-919B44512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376D-E933-4FB2-B114-C7B09C97D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C817-0B9D-4AC0-AC8B-7E14888C9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ags" Target="../tags/tag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ags" Target="../tags/tag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ags" Target="../tags/tag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ags" Target="../tags/tag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ags" Target="../tags/tag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tags" Target="../tags/tag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ags" Target="../tags/tag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ags" Target="../tags/tag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tags" Target="../tags/tag5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ags" Target="../tags/tag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tags" Target="../tags/tag6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ags" Target="../tags/tag6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tags" Target="../tags/tag7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ags" Target="../tags/tag73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tags" Target="../tags/tag7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ags" Target="../tags/tag77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tags" Target="../tags/tag78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4" Type="http://schemas.openxmlformats.org/officeDocument/2006/relationships/image" Target="../media/image22.jpe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4" Type="http://schemas.openxmlformats.org/officeDocument/2006/relationships/image" Target="../media/image24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8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ags" Target="../tags/tag85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ags" Target="../tags/tag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ags" Target="../tags/tag89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ags" Target="../tags/tag9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ags" Target="../tags/tag93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ags" Target="../tags/tag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ags" Target="../tags/tag97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ags" Target="../tags/tag9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tags" Target="../tags/tag101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tags" Target="../tags/tag10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heme" Target="../theme/theme32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4" Type="http://schemas.openxmlformats.org/officeDocument/2006/relationships/image" Target="../media/image24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ags" Target="../tags/tag105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tags" Target="../tags/tag10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tags" Target="../tags/tag109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tags" Target="../tags/tag110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4" Type="http://schemas.openxmlformats.org/officeDocument/2006/relationships/image" Target="../media/image28.jpe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4" Type="http://schemas.openxmlformats.org/officeDocument/2006/relationships/image" Target="../media/image24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ags" Target="../tags/tag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ags" Target="../tags/tag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74541B23-85E5-4A7A-80F7-3FEB5011AA2B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79550EFE-A14C-434F-91D7-F03CBBE9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4FCBA-B9E7-4BEA-BF87-1CB752DC1C0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A441B5-5AA8-4C49-8A51-442D16B86B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DD04-B05B-4C60-9F66-3BC2397DDC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1031258-8140-4D1B-9B4E-FD147D9E3E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0FAC45-8325-4D34-99AA-213E92076F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5EDA6-309A-438C-BEA2-E4BC557291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500545-401B-4C16-88EF-7D0604545B7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BloodSp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39222-634E-460D-8AA2-DADC05AAC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C5EDA6-309A-438C-BEA2-E4BC557291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D39222-634E-460D-8AA2-DADC05AAC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1031258-8140-4D1B-9B4E-FD147D9E3E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РАБОТА\презентации\Шаблоны для презентаций\X-RAY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12/3/2018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DD04-B05B-4C60-9F66-3BC2397DDC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53CD29-DC5C-4C8F-A631-BBCE87C09E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117D34-6F38-41F2-B6E5-27588C35C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1F328-F7A5-43A7-BEAF-88294EFC48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yahtacrb1@inbox.r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6781800" cy="1676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Государственное бюджетное учреждение здравоохранения  «Кяхтинская ЦРБ»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5567346" cy="990600"/>
          </a:xfrm>
        </p:spPr>
        <p:txBody>
          <a:bodyPr>
            <a:noAutofit/>
          </a:bodyPr>
          <a:lstStyle/>
          <a:p>
            <a:pPr algn="l"/>
            <a:endParaRPr lang="ru-RU" sz="4400" b="1" dirty="0" smtClean="0">
              <a:solidFill>
                <a:schemeClr val="tx1"/>
              </a:solidFill>
            </a:endParaRPr>
          </a:p>
          <a:p>
            <a:pPr algn="l"/>
            <a:endParaRPr lang="ru-RU" sz="4400" b="1" dirty="0" smtClean="0">
              <a:solidFill>
                <a:schemeClr val="tx1"/>
              </a:solidFill>
            </a:endParaRPr>
          </a:p>
          <a:p>
            <a:pPr algn="l"/>
            <a:endParaRPr lang="ru-RU" sz="4400" b="1" dirty="0" smtClean="0">
              <a:solidFill>
                <a:schemeClr val="tx1"/>
              </a:solidFill>
            </a:endParaRPr>
          </a:p>
          <a:p>
            <a:pPr algn="l"/>
            <a:endParaRPr lang="ru-RU" sz="4400" b="1" dirty="0" smtClean="0">
              <a:solidFill>
                <a:schemeClr val="tx1"/>
              </a:solidFill>
            </a:endParaRPr>
          </a:p>
          <a:p>
            <a:pPr algn="l"/>
            <a:endParaRPr lang="ru-RU" sz="4400" b="1" dirty="0" smtClean="0">
              <a:solidFill>
                <a:schemeClr val="tx1"/>
              </a:solidFill>
            </a:endParaRPr>
          </a:p>
          <a:p>
            <a:pPr algn="l"/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181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И.о.главного врача 	         </a:t>
            </a:r>
            <a:r>
              <a:rPr lang="ru-RU" dirty="0" err="1" smtClean="0"/>
              <a:t>Д.Э.Гулигуева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emp\2016_04_05\big_fotoorig_foto2013.04.09_03-02-55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4260710" cy="29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304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Z:\Temp\2016_04_05\z_91495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7562"/>
            <a:ext cx="4992688" cy="327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2812" y="304800"/>
            <a:ext cx="2705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расположения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Бурятия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г.Кяхта ул. Ленина 89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Z:\Temp\2016_04_05\kyah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524000" y="304800"/>
            <a:ext cx="7391400" cy="6553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800" b="1" dirty="0" err="1" smtClean="0"/>
              <a:t>Кяхтинский</a:t>
            </a:r>
            <a:r>
              <a:rPr lang="ru-RU" sz="2800" b="1" dirty="0" smtClean="0"/>
              <a:t> район находится на юге РБ, граничит с </a:t>
            </a:r>
            <a:r>
              <a:rPr lang="ru-RU" sz="2800" b="1" dirty="0" err="1" smtClean="0"/>
              <a:t>Селенгинским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Бичурским</a:t>
            </a:r>
            <a:r>
              <a:rPr lang="ru-RU" sz="2800" b="1" dirty="0" smtClean="0"/>
              <a:t> районами на севере, </a:t>
            </a:r>
            <a:r>
              <a:rPr lang="ru-RU" sz="2800" b="1" dirty="0" err="1" smtClean="0"/>
              <a:t>Джидинским</a:t>
            </a:r>
            <a:r>
              <a:rPr lang="ru-RU" sz="2800" b="1" dirty="0" smtClean="0"/>
              <a:t> районом на западе, с Читинской областью на востоке, а на юге с МНР. Территория </a:t>
            </a:r>
            <a:r>
              <a:rPr lang="ru-RU" sz="2800" b="1" dirty="0" err="1" smtClean="0"/>
              <a:t>Кяхтинского</a:t>
            </a:r>
            <a:r>
              <a:rPr lang="ru-RU" sz="2800" b="1" dirty="0" smtClean="0"/>
              <a:t> района составляет 4684 км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. Радиус обслуживания 150 км. Административно разделена на 2 зоны: Кяхтинская зона - от </a:t>
            </a:r>
            <a:r>
              <a:rPr lang="ru-RU" sz="2800" b="1" dirty="0" err="1" smtClean="0"/>
              <a:t>Селенгинского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Джидинского</a:t>
            </a:r>
            <a:r>
              <a:rPr lang="ru-RU" sz="2800" b="1" dirty="0" smtClean="0"/>
              <a:t> районов до реки Чикой, </a:t>
            </a:r>
            <a:r>
              <a:rPr lang="ru-RU" sz="2800" b="1" dirty="0" err="1" smtClean="0"/>
              <a:t>Кударинская</a:t>
            </a:r>
            <a:r>
              <a:rPr lang="ru-RU" sz="2800" b="1" dirty="0" smtClean="0"/>
              <a:t> зона – от реки Чикой до Читинской области.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b="1" dirty="0" smtClean="0"/>
              <a:t>Административный центр – г.Кяхта, удаленность от г. Улан-Удэ – 235 км. В районе 44 населенных пункта: количество городов -1, поселков городского типа – 1, сел - 42.  Население 37102 человек (1 участковая больница, 7 врачебных амбулаторий, 29 ФАП)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304800"/>
            <a:ext cx="7620000" cy="65532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И.о. главного врача</a:t>
            </a:r>
            <a:r>
              <a:rPr lang="ru-RU" sz="40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Заместитель </a:t>
            </a:r>
            <a:r>
              <a:rPr lang="ru-RU" sz="4000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главного врача: </a:t>
            </a:r>
            <a:r>
              <a:rPr lang="ru-RU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Гулигуева</a:t>
            </a:r>
            <a:r>
              <a:rPr lang="ru-RU" sz="4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Дарима </a:t>
            </a:r>
            <a:r>
              <a:rPr lang="ru-RU" sz="4400" b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Эрдынжаповна</a:t>
            </a:r>
            <a:r>
              <a:rPr lang="ru-RU" sz="4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Начальник отдела кадров:</a:t>
            </a:r>
            <a:r>
              <a:rPr lang="ru-RU" sz="4200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Агафонова Валентина Станиславовна</a:t>
            </a:r>
            <a:endParaRPr lang="ru-RU" sz="4200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7620000" cy="6400800"/>
          </a:xfrm>
        </p:spPr>
        <p:txBody>
          <a:bodyPr>
            <a:normAutofit/>
          </a:bodyPr>
          <a:lstStyle/>
          <a:p>
            <a:pPr marL="484632" algn="ctr">
              <a:defRPr/>
            </a:pPr>
            <a:r>
              <a:rPr lang="ru-RU" sz="2800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Контакты</a:t>
            </a:r>
            <a:r>
              <a:rPr lang="ru-RU" sz="2800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Главный врач: </a:t>
            </a:r>
            <a:br>
              <a:rPr lang="ru-RU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8(3012)371354 </a:t>
            </a:r>
            <a:r>
              <a:rPr lang="ru-RU" sz="36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доб.</a:t>
            </a:r>
            <a:r>
              <a:rPr lang="ru-RU" sz="48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101</a:t>
            </a:r>
            <a:r>
              <a:rPr lang="ru-RU" sz="36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Заместитель </a:t>
            </a:r>
            <a:r>
              <a:rPr lang="ru-RU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главного врача: </a:t>
            </a:r>
            <a:r>
              <a:rPr lang="ru-RU" sz="28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8(3012)371354 </a:t>
            </a:r>
            <a:r>
              <a:rPr lang="ru-RU" sz="36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доб.</a:t>
            </a:r>
            <a:r>
              <a:rPr lang="ru-RU" sz="48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102</a:t>
            </a:r>
            <a:r>
              <a:rPr lang="en-US" sz="4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Начальник </a:t>
            </a:r>
            <a:r>
              <a:rPr lang="ru-RU" sz="36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отдела кадров: </a:t>
            </a:r>
            <a:r>
              <a:rPr lang="en-US" sz="36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8(3012)371354 </a:t>
            </a:r>
            <a:r>
              <a:rPr lang="ru-RU" sz="36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доб.</a:t>
            </a:r>
            <a:r>
              <a:rPr lang="ru-RU" sz="48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118</a:t>
            </a: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</a:t>
            </a:r>
            <a:r>
              <a:rPr lang="ru-RU" sz="36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36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kyahtacrb</a:t>
            </a:r>
            <a:r>
              <a:rPr lang="ru-RU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1</a:t>
            </a:r>
            <a:r>
              <a:rPr lang="en-US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en-US" sz="4000" b="1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inbox.ru</a:t>
            </a:r>
            <a:r>
              <a:rPr lang="en-US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http://kyahtacrb.ru/</a:t>
            </a:r>
            <a:endParaRPr lang="ru-RU" sz="36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458200" cy="66294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u="sng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Требуются </a:t>
            </a:r>
            <a:r>
              <a:rPr lang="ru-RU" sz="3200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специалисты:</a:t>
            </a:r>
            <a:br>
              <a:rPr lang="ru-RU" sz="3200" u="sng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1. </a:t>
            </a: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– терапевт участковый (пос. </a:t>
            </a:r>
            <a:r>
              <a:rPr lang="ru-RU" sz="24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Хоронхой</a:t>
            </a: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 терапевт (подростковый) (г.Кяхта)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врач-хирург (стационар) (г. Кяхта)</a:t>
            </a:r>
            <a:b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врач-онколог (поликлиника) (г. Кяхта)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5. врач - детский хирург (поликлиника)(г. Кяхта)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врач - педиатр участковый (г. Кяхта)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врач – акушер – гинеколог 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(стационар, поликлиника) (г. Кяхта)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8. врач – невролог (стационар, поликлиника)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(г. Кяхта)</a:t>
            </a:r>
            <a:r>
              <a:rPr lang="ru-RU" sz="2400" b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9</a:t>
            </a:r>
            <a: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врач – анестезиолог – реаниматолог (г. Кяхта)</a:t>
            </a:r>
            <a:br>
              <a:rPr lang="ru-RU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1371600"/>
            <a:ext cx="7848600" cy="4191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средней </a:t>
            </a: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платы врача составляет</a:t>
            </a: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3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60819,3 рублей</a:t>
            </a:r>
            <a:r>
              <a:rPr lang="ru-RU" sz="8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80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80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381000"/>
            <a:ext cx="7772400" cy="6172200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 оказываются следующие меры социальной поддержки:</a:t>
            </a:r>
            <a:b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- 25% за работу в сельской местности;</a:t>
            </a:r>
            <a:b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- 50% надбавка к </a:t>
            </a:r>
            <a:r>
              <a:rPr lang="ru-RU" sz="3200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kern="1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молодым специалистам;</a:t>
            </a:r>
            <a:b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выплата «подъёмных»;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аренда жилья, с оплатой в размере не более 5 000 </a:t>
            </a:r>
            <a:r>
              <a:rPr lang="ru-RU" sz="320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ежемесячного платежа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оказываем помощь при устройстве детей молодых специалистов в детский сад.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704850"/>
            <a:ext cx="7848600" cy="5543550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трудоустройстве в </a:t>
            </a:r>
            <a:r>
              <a:rPr lang="ru-RU" sz="42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ГБУЗ «Кяхтинская </a:t>
            </a:r>
            <a:r>
              <a:rPr lang="ru-RU" sz="42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ЦРБ» имеются перспективы карьерного роста, возможность повышения профессиональной квалификации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7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Яр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Рентген2">
  <a:themeElements>
    <a:clrScheme name="Тема Office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1_Default Design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ЛОР">
  <a:themeElements>
    <a:clrScheme name="Тема Office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Операционная">
  <a:themeElements>
    <a:clrScheme name="Тема Office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1_Default Design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Хирурги">
  <a:themeElements>
    <a:clrScheme name="Тема Office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Хирург">
  <a:themeElements>
    <a:clrScheme name="Тема Office 2">
      <a:dk1>
        <a:srgbClr val="000000"/>
      </a:dk1>
      <a:lt1>
        <a:srgbClr val="FFFFCC"/>
      </a:lt1>
      <a:dk2>
        <a:srgbClr val="000000"/>
      </a:dk2>
      <a:lt2>
        <a:srgbClr val="B2B2B2"/>
      </a:lt2>
      <a:accent1>
        <a:srgbClr val="A68500"/>
      </a:accent1>
      <a:accent2>
        <a:srgbClr val="78991F"/>
      </a:accent2>
      <a:accent3>
        <a:srgbClr val="FFFFE2"/>
      </a:accent3>
      <a:accent4>
        <a:srgbClr val="000000"/>
      </a:accent4>
      <a:accent5>
        <a:srgbClr val="D0C2AA"/>
      </a:accent5>
      <a:accent6>
        <a:srgbClr val="6C8A1B"/>
      </a:accent6>
      <a:hlink>
        <a:srgbClr val="A66A11"/>
      </a:hlink>
      <a:folHlink>
        <a:srgbClr val="8080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E2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E2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E2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E2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FF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FF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FF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CC"/>
      </a:lt1>
      <a:dk2>
        <a:srgbClr val="000000"/>
      </a:dk2>
      <a:lt2>
        <a:srgbClr val="B2B2B2"/>
      </a:lt2>
      <a:accent1>
        <a:srgbClr val="A68500"/>
      </a:accent1>
      <a:accent2>
        <a:srgbClr val="78991F"/>
      </a:accent2>
      <a:accent3>
        <a:srgbClr val="FFFFE2"/>
      </a:accent3>
      <a:accent4>
        <a:srgbClr val="000000"/>
      </a:accent4>
      <a:accent5>
        <a:srgbClr val="D0C2AA"/>
      </a:accent5>
      <a:accent6>
        <a:srgbClr val="6C8A1B"/>
      </a:accent6>
      <a:hlink>
        <a:srgbClr val="A66A11"/>
      </a:hlink>
      <a:folHlink>
        <a:srgbClr val="8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E2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E2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E2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E2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FF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FF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FF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Инструмент">
  <a:themeElements>
    <a:clrScheme name="Тема Office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Default Design">
  <a:themeElements>
    <a:clrScheme name="1_Default Design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ДНК зеленая">
  <a:themeElements>
    <a:clrScheme name="Тема Office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Default Design">
  <a:themeElements>
    <a:clrScheme name="1_Default Design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Кров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Карди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Операция">
  <a:themeElements>
    <a:clrScheme name="Тема Office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Default Design">
  <a:themeElements>
    <a:clrScheme name="1_Default Design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Инструмент">
  <a:themeElements>
    <a:clrScheme name="Тема Office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2_Default Design">
  <a:themeElements>
    <a:clrScheme name="1_Default Design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перационная">
  <a:themeElements>
    <a:clrScheme name="Тема Office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Операция">
  <a:themeElements>
    <a:clrScheme name="Тема Office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3_Default Design">
  <a:themeElements>
    <a:clrScheme name="1_Default Design 2">
      <a:dk1>
        <a:srgbClr val="000000"/>
      </a:dk1>
      <a:lt1>
        <a:srgbClr val="66CCCC"/>
      </a:lt1>
      <a:dk2>
        <a:srgbClr val="000000"/>
      </a:dk2>
      <a:lt2>
        <a:srgbClr val="CCCCCC"/>
      </a:lt2>
      <a:accent1>
        <a:srgbClr val="2F547C"/>
      </a:accent1>
      <a:accent2>
        <a:srgbClr val="326C29"/>
      </a:accent2>
      <a:accent3>
        <a:srgbClr val="B8E2E2"/>
      </a:accent3>
      <a:accent4>
        <a:srgbClr val="000000"/>
      </a:accent4>
      <a:accent5>
        <a:srgbClr val="ADB3BF"/>
      </a:accent5>
      <a:accent6>
        <a:srgbClr val="2C6124"/>
      </a:accent6>
      <a:hlink>
        <a:srgbClr val="595728"/>
      </a:hlink>
      <a:folHlink>
        <a:srgbClr val="28686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B8E2E2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B8E2E2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B8E2E2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CC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B8E2E2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ADAD"/>
        </a:accent1>
        <a:accent2>
          <a:srgbClr val="008F8F"/>
        </a:accent2>
        <a:accent3>
          <a:srgbClr val="FFFFFF"/>
        </a:accent3>
        <a:accent4>
          <a:srgbClr val="000000"/>
        </a:accent4>
        <a:accent5>
          <a:srgbClr val="AAD3D3"/>
        </a:accent5>
        <a:accent6>
          <a:srgbClr val="008181"/>
        </a:accent6>
        <a:hlink>
          <a:srgbClr val="027070"/>
        </a:hlink>
        <a:folHlink>
          <a:srgbClr val="1F5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F547C"/>
        </a:accent1>
        <a:accent2>
          <a:srgbClr val="326C29"/>
        </a:accent2>
        <a:accent3>
          <a:srgbClr val="FFFFFF"/>
        </a:accent3>
        <a:accent4>
          <a:srgbClr val="000000"/>
        </a:accent4>
        <a:accent5>
          <a:srgbClr val="ADB3BF"/>
        </a:accent5>
        <a:accent6>
          <a:srgbClr val="2C6124"/>
        </a:accent6>
        <a:hlink>
          <a:srgbClr val="595728"/>
        </a:hlink>
        <a:folHlink>
          <a:srgbClr val="2868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5633"/>
        </a:accent1>
        <a:accent2>
          <a:srgbClr val="286A6A"/>
        </a:accent2>
        <a:accent3>
          <a:srgbClr val="FFFFFF"/>
        </a:accent3>
        <a:accent4>
          <a:srgbClr val="000000"/>
        </a:accent4>
        <a:accent5>
          <a:srgbClr val="BBB4AD"/>
        </a:accent5>
        <a:accent6>
          <a:srgbClr val="235F5F"/>
        </a:accent6>
        <a:hlink>
          <a:srgbClr val="7F4044"/>
        </a:hlink>
        <a:folHlink>
          <a:srgbClr val="583C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6A6A"/>
        </a:accent1>
        <a:accent2>
          <a:srgbClr val="583C6D"/>
        </a:accent2>
        <a:accent3>
          <a:srgbClr val="FFFFFF"/>
        </a:accent3>
        <a:accent4>
          <a:srgbClr val="000000"/>
        </a:accent4>
        <a:accent5>
          <a:srgbClr val="ACB9B9"/>
        </a:accent5>
        <a:accent6>
          <a:srgbClr val="4F3562"/>
        </a:accent6>
        <a:hlink>
          <a:srgbClr val="5E5C2A"/>
        </a:hlink>
        <a:folHlink>
          <a:srgbClr val="7045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Карди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_Мироовая медиц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_Хирурги">
  <a:themeElements>
    <a:clrScheme name="Тема Office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4_Default Design">
  <a:themeElements>
    <a:clrScheme name="1_Default Design 2">
      <a:dk1>
        <a:srgbClr val="000000"/>
      </a:dk1>
      <a:lt1>
        <a:srgbClr val="FF99CC"/>
      </a:lt1>
      <a:dk2>
        <a:srgbClr val="000000"/>
      </a:dk2>
      <a:lt2>
        <a:srgbClr val="CCCCCC"/>
      </a:lt2>
      <a:accent1>
        <a:srgbClr val="992A26"/>
      </a:accent1>
      <a:accent2>
        <a:srgbClr val="562966"/>
      </a:accent2>
      <a:accent3>
        <a:srgbClr val="FFCAE2"/>
      </a:accent3>
      <a:accent4>
        <a:srgbClr val="000000"/>
      </a:accent4>
      <a:accent5>
        <a:srgbClr val="CAACAC"/>
      </a:accent5>
      <a:accent6>
        <a:srgbClr val="4D245C"/>
      </a:accent6>
      <a:hlink>
        <a:srgbClr val="6E0037"/>
      </a:hlink>
      <a:folHlink>
        <a:srgbClr val="2E1F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CAE2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CAE2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CAE2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CC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CAE2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1F5C"/>
        </a:accent1>
        <a:accent2>
          <a:srgbClr val="852153"/>
        </a:accent2>
        <a:accent3>
          <a:srgbClr val="FFFFFF"/>
        </a:accent3>
        <a:accent4>
          <a:srgbClr val="000000"/>
        </a:accent4>
        <a:accent5>
          <a:srgbClr val="CAABB5"/>
        </a:accent5>
        <a:accent6>
          <a:srgbClr val="781D4A"/>
        </a:accent6>
        <a:hlink>
          <a:srgbClr val="730B3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A26"/>
        </a:accent1>
        <a:accent2>
          <a:srgbClr val="562966"/>
        </a:accent2>
        <a:accent3>
          <a:srgbClr val="FFFFFF"/>
        </a:accent3>
        <a:accent4>
          <a:srgbClr val="000000"/>
        </a:accent4>
        <a:accent5>
          <a:srgbClr val="CAACAC"/>
        </a:accent5>
        <a:accent6>
          <a:srgbClr val="4D245C"/>
        </a:accent6>
        <a:hlink>
          <a:srgbClr val="6E0037"/>
        </a:hlink>
        <a:folHlink>
          <a:srgbClr val="2E1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634"/>
        </a:accent1>
        <a:accent2>
          <a:srgbClr val="80194C"/>
        </a:accent2>
        <a:accent3>
          <a:srgbClr val="FFFFFF"/>
        </a:accent3>
        <a:accent4>
          <a:srgbClr val="000000"/>
        </a:accent4>
        <a:accent5>
          <a:srgbClr val="ADB8AE"/>
        </a:accent5>
        <a:accent6>
          <a:srgbClr val="731644"/>
        </a:accent6>
        <a:hlink>
          <a:srgbClr val="444500"/>
        </a:hlink>
        <a:folHlink>
          <a:srgbClr val="003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4B0B"/>
        </a:accent1>
        <a:accent2>
          <a:srgbClr val="3B4C17"/>
        </a:accent2>
        <a:accent3>
          <a:srgbClr val="FFFFFF"/>
        </a:accent3>
        <a:accent4>
          <a:srgbClr val="000000"/>
        </a:accent4>
        <a:accent5>
          <a:srgbClr val="BCB1AA"/>
        </a:accent5>
        <a:accent6>
          <a:srgbClr val="354414"/>
        </a:accent6>
        <a:hlink>
          <a:srgbClr val="1B3259"/>
        </a:hlink>
        <a:folHlink>
          <a:srgbClr val="6B00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Рентг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_Карди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66"/>
      </a:dk2>
      <a:lt2>
        <a:srgbClr val="FFFFFF"/>
      </a:lt2>
      <a:accent1>
        <a:srgbClr val="7EAEE6"/>
      </a:accent1>
      <a:accent2>
        <a:srgbClr val="79D96C"/>
      </a:accent2>
      <a:accent3>
        <a:srgbClr val="ADB8B8"/>
      </a:accent3>
      <a:accent4>
        <a:srgbClr val="DADADA"/>
      </a:accent4>
      <a:accent5>
        <a:srgbClr val="C0D3F0"/>
      </a:accent5>
      <a:accent6>
        <a:srgbClr val="6DC461"/>
      </a:accent6>
      <a:hlink>
        <a:srgbClr val="5C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3DCCCC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7EAEE6"/>
        </a:accent1>
        <a:accent2>
          <a:srgbClr val="79D96C"/>
        </a:accent2>
        <a:accent3>
          <a:srgbClr val="ADB8B8"/>
        </a:accent3>
        <a:accent4>
          <a:srgbClr val="DADADA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AAD"/>
        </a:accent1>
        <a:accent2>
          <a:srgbClr val="6CD9D9"/>
        </a:accent2>
        <a:accent3>
          <a:srgbClr val="ADB8B8"/>
        </a:accent3>
        <a:accent4>
          <a:srgbClr val="DADADA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66"/>
        </a:dk2>
        <a:lt2>
          <a:srgbClr val="FFFFFF"/>
        </a:lt2>
        <a:accent1>
          <a:srgbClr val="F2A885"/>
        </a:accent1>
        <a:accent2>
          <a:srgbClr val="DEB2FF"/>
        </a:accent2>
        <a:accent3>
          <a:srgbClr val="ADB8B8"/>
        </a:accent3>
        <a:accent4>
          <a:srgbClr val="DADADA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CCCC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AFE2E2"/>
        </a:accent5>
        <a:accent6>
          <a:srgbClr val="61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AEE6"/>
        </a:accent1>
        <a:accent2>
          <a:srgbClr val="79D96C"/>
        </a:accent2>
        <a:accent3>
          <a:srgbClr val="FFFFFF"/>
        </a:accent3>
        <a:accent4>
          <a:srgbClr val="000000"/>
        </a:accent4>
        <a:accent5>
          <a:srgbClr val="C0D3F0"/>
        </a:accent5>
        <a:accent6>
          <a:srgbClr val="6DC461"/>
        </a:accent6>
        <a:hlink>
          <a:srgbClr val="5C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AAD"/>
        </a:accent1>
        <a:accent2>
          <a:srgbClr val="6CD9D9"/>
        </a:accent2>
        <a:accent3>
          <a:srgbClr val="FFFFFF"/>
        </a:accent3>
        <a:accent4>
          <a:srgbClr val="000000"/>
        </a:accent4>
        <a:accent5>
          <a:srgbClr val="F7D2D3"/>
        </a:accent5>
        <a:accent6>
          <a:srgbClr val="61C4C4"/>
        </a:accent6>
        <a:hlink>
          <a:srgbClr val="F7C6E9"/>
        </a:hlink>
        <a:folHlink>
          <a:srgbClr val="FFDF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EB2FF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9A1E7"/>
        </a:accent6>
        <a:hlink>
          <a:srgbClr val="EBE781"/>
        </a:hlink>
        <a:folHlink>
          <a:srgbClr val="73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акцина">
  <a:themeElements>
    <a:clrScheme name="Тема Office 2">
      <a:dk1>
        <a:srgbClr val="2D2015"/>
      </a:dk1>
      <a:lt1>
        <a:srgbClr val="FFFFFF"/>
      </a:lt1>
      <a:dk2>
        <a:srgbClr val="669966"/>
      </a:dk2>
      <a:lt2>
        <a:srgbClr val="FFFFFF"/>
      </a:lt2>
      <a:accent1>
        <a:srgbClr val="CFE68A"/>
      </a:accent1>
      <a:accent2>
        <a:srgbClr val="91DAF2"/>
      </a:accent2>
      <a:accent3>
        <a:srgbClr val="B8CAB8"/>
      </a:accent3>
      <a:accent4>
        <a:srgbClr val="DADADA"/>
      </a:accent4>
      <a:accent5>
        <a:srgbClr val="E4F0C4"/>
      </a:accent5>
      <a:accent6>
        <a:srgbClr val="83C5DB"/>
      </a:accent6>
      <a:hlink>
        <a:srgbClr val="B8E6B8"/>
      </a:hlink>
      <a:folHlink>
        <a:srgbClr val="CCE1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A1E6A1"/>
        </a:accent1>
        <a:accent2>
          <a:srgbClr val="A1E6B9"/>
        </a:accent2>
        <a:accent3>
          <a:srgbClr val="B8CAB8"/>
        </a:accent3>
        <a:accent4>
          <a:srgbClr val="DADADA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CFE68A"/>
        </a:accent1>
        <a:accent2>
          <a:srgbClr val="91DAF2"/>
        </a:accent2>
        <a:accent3>
          <a:srgbClr val="B8CAB8"/>
        </a:accent3>
        <a:accent4>
          <a:srgbClr val="DADADA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F2C9E1"/>
        </a:accent1>
        <a:accent2>
          <a:srgbClr val="9DE09D"/>
        </a:accent2>
        <a:accent3>
          <a:srgbClr val="B8CAB8"/>
        </a:accent3>
        <a:accent4>
          <a:srgbClr val="DADADA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E6D8A1"/>
        </a:accent1>
        <a:accent2>
          <a:srgbClr val="F2C9C9"/>
        </a:accent2>
        <a:accent3>
          <a:srgbClr val="B8CAB8"/>
        </a:accent3>
        <a:accent4>
          <a:srgbClr val="DADADA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E6A1"/>
        </a:accent1>
        <a:accent2>
          <a:srgbClr val="A1E6B9"/>
        </a:accent2>
        <a:accent3>
          <a:srgbClr val="FFFFFF"/>
        </a:accent3>
        <a:accent4>
          <a:srgbClr val="000000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FE68A"/>
        </a:accent1>
        <a:accent2>
          <a:srgbClr val="91DAF2"/>
        </a:accent2>
        <a:accent3>
          <a:srgbClr val="FFFFFF"/>
        </a:accent3>
        <a:accent4>
          <a:srgbClr val="000000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C9E1"/>
        </a:accent1>
        <a:accent2>
          <a:srgbClr val="9DE09D"/>
        </a:accent2>
        <a:accent3>
          <a:srgbClr val="FFFFFF"/>
        </a:accent3>
        <a:accent4>
          <a:srgbClr val="000000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D8A1"/>
        </a:accent1>
        <a:accent2>
          <a:srgbClr val="F2C9C9"/>
        </a:accent2>
        <a:accent3>
          <a:srgbClr val="FFFFFF"/>
        </a:accent3>
        <a:accent4>
          <a:srgbClr val="000000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2">
      <a:dk1>
        <a:srgbClr val="2D2015"/>
      </a:dk1>
      <a:lt1>
        <a:srgbClr val="FFFFFF"/>
      </a:lt1>
      <a:dk2>
        <a:srgbClr val="669966"/>
      </a:dk2>
      <a:lt2>
        <a:srgbClr val="FFFFFF"/>
      </a:lt2>
      <a:accent1>
        <a:srgbClr val="CFE68A"/>
      </a:accent1>
      <a:accent2>
        <a:srgbClr val="91DAF2"/>
      </a:accent2>
      <a:accent3>
        <a:srgbClr val="B8CAB8"/>
      </a:accent3>
      <a:accent4>
        <a:srgbClr val="DADADA"/>
      </a:accent4>
      <a:accent5>
        <a:srgbClr val="E4F0C4"/>
      </a:accent5>
      <a:accent6>
        <a:srgbClr val="83C5DB"/>
      </a:accent6>
      <a:hlink>
        <a:srgbClr val="B8E6B8"/>
      </a:hlink>
      <a:folHlink>
        <a:srgbClr val="CCE1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A1E6A1"/>
        </a:accent1>
        <a:accent2>
          <a:srgbClr val="A1E6B9"/>
        </a:accent2>
        <a:accent3>
          <a:srgbClr val="B8CAB8"/>
        </a:accent3>
        <a:accent4>
          <a:srgbClr val="DADADA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CFE68A"/>
        </a:accent1>
        <a:accent2>
          <a:srgbClr val="91DAF2"/>
        </a:accent2>
        <a:accent3>
          <a:srgbClr val="B8CAB8"/>
        </a:accent3>
        <a:accent4>
          <a:srgbClr val="DADADA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F2C9E1"/>
        </a:accent1>
        <a:accent2>
          <a:srgbClr val="9DE09D"/>
        </a:accent2>
        <a:accent3>
          <a:srgbClr val="B8CAB8"/>
        </a:accent3>
        <a:accent4>
          <a:srgbClr val="DADADA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2D2015"/>
        </a:dk1>
        <a:lt1>
          <a:srgbClr val="FFFFFF"/>
        </a:lt1>
        <a:dk2>
          <a:srgbClr val="669966"/>
        </a:dk2>
        <a:lt2>
          <a:srgbClr val="FFFFFF"/>
        </a:lt2>
        <a:accent1>
          <a:srgbClr val="E6D8A1"/>
        </a:accent1>
        <a:accent2>
          <a:srgbClr val="F2C9C9"/>
        </a:accent2>
        <a:accent3>
          <a:srgbClr val="B8CAB8"/>
        </a:accent3>
        <a:accent4>
          <a:srgbClr val="DADADA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E6A1"/>
        </a:accent1>
        <a:accent2>
          <a:srgbClr val="A1E6B9"/>
        </a:accent2>
        <a:accent3>
          <a:srgbClr val="FFFFFF"/>
        </a:accent3>
        <a:accent4>
          <a:srgbClr val="000000"/>
        </a:accent4>
        <a:accent5>
          <a:srgbClr val="CDF0CD"/>
        </a:accent5>
        <a:accent6>
          <a:srgbClr val="91D0A7"/>
        </a:accent6>
        <a:hlink>
          <a:srgbClr val="C2F2C2"/>
        </a:hlink>
        <a:folHlink>
          <a:srgbClr val="AAF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FE68A"/>
        </a:accent1>
        <a:accent2>
          <a:srgbClr val="91DAF2"/>
        </a:accent2>
        <a:accent3>
          <a:srgbClr val="FFFFFF"/>
        </a:accent3>
        <a:accent4>
          <a:srgbClr val="000000"/>
        </a:accent4>
        <a:accent5>
          <a:srgbClr val="E4F0C4"/>
        </a:accent5>
        <a:accent6>
          <a:srgbClr val="83C5DB"/>
        </a:accent6>
        <a:hlink>
          <a:srgbClr val="B8E6B8"/>
        </a:hlink>
        <a:folHlink>
          <a:srgbClr val="CC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C9E1"/>
        </a:accent1>
        <a:accent2>
          <a:srgbClr val="9DE09D"/>
        </a:accent2>
        <a:accent3>
          <a:srgbClr val="FFFFFF"/>
        </a:accent3>
        <a:accent4>
          <a:srgbClr val="000000"/>
        </a:accent4>
        <a:accent5>
          <a:srgbClr val="F7E1EE"/>
        </a:accent5>
        <a:accent6>
          <a:srgbClr val="8ECB8E"/>
        </a:accent6>
        <a:hlink>
          <a:srgbClr val="E9D6FF"/>
        </a:hlink>
        <a:folHlink>
          <a:srgbClr val="F7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D8A1"/>
        </a:accent1>
        <a:accent2>
          <a:srgbClr val="F2C9C9"/>
        </a:accent2>
        <a:accent3>
          <a:srgbClr val="FFFFFF"/>
        </a:accent3>
        <a:accent4>
          <a:srgbClr val="000000"/>
        </a:accent4>
        <a:accent5>
          <a:srgbClr val="F0E9CD"/>
        </a:accent5>
        <a:accent6>
          <a:srgbClr val="DBB6B6"/>
        </a:accent6>
        <a:hlink>
          <a:srgbClr val="E0D9FF"/>
        </a:hlink>
        <a:folHlink>
          <a:srgbClr val="B8E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Лаборатория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Мироовая медиц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779</TotalTime>
  <Words>181</Words>
  <Application>Microsoft Office PowerPoint</Application>
  <PresentationFormat>Экран (4:3)</PresentationFormat>
  <Paragraphs>21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38</vt:i4>
      </vt:variant>
      <vt:variant>
        <vt:lpstr>Заголовки слайдов</vt:lpstr>
      </vt:variant>
      <vt:variant>
        <vt:i4>10</vt:i4>
      </vt:variant>
    </vt:vector>
  </HeadingPairs>
  <TitlesOfParts>
    <vt:vector size="48" baseType="lpstr">
      <vt:lpstr>7_Яркая</vt:lpstr>
      <vt:lpstr>Тема1</vt:lpstr>
      <vt:lpstr>Операционная</vt:lpstr>
      <vt:lpstr>1_Default Design</vt:lpstr>
      <vt:lpstr>Вакцина</vt:lpstr>
      <vt:lpstr>2_Default Design</vt:lpstr>
      <vt:lpstr>Лаборатория</vt:lpstr>
      <vt:lpstr>3_Default Design</vt:lpstr>
      <vt:lpstr>1_Мироовая медицина</vt:lpstr>
      <vt:lpstr>Рентген2</vt:lpstr>
      <vt:lpstr>4_Default Design</vt:lpstr>
      <vt:lpstr>ЛОР</vt:lpstr>
      <vt:lpstr>5_Default Design</vt:lpstr>
      <vt:lpstr>1_Операционная</vt:lpstr>
      <vt:lpstr>6_Default Design</vt:lpstr>
      <vt:lpstr>Хирурги</vt:lpstr>
      <vt:lpstr>7_Default Design</vt:lpstr>
      <vt:lpstr>Хирург</vt:lpstr>
      <vt:lpstr>8_Default Design</vt:lpstr>
      <vt:lpstr>Инструмент</vt:lpstr>
      <vt:lpstr>9_Default Design</vt:lpstr>
      <vt:lpstr>ДНК зеленая</vt:lpstr>
      <vt:lpstr>10_Default Design</vt:lpstr>
      <vt:lpstr>Кровь</vt:lpstr>
      <vt:lpstr>Кардио</vt:lpstr>
      <vt:lpstr>Операция</vt:lpstr>
      <vt:lpstr>11_Default Design</vt:lpstr>
      <vt:lpstr>1_Инструмент</vt:lpstr>
      <vt:lpstr>12_Default Design</vt:lpstr>
      <vt:lpstr>1_Операция</vt:lpstr>
      <vt:lpstr>13_Default Design</vt:lpstr>
      <vt:lpstr>1_Кардио</vt:lpstr>
      <vt:lpstr>2_Мироовая медицина</vt:lpstr>
      <vt:lpstr>1_Хирурги</vt:lpstr>
      <vt:lpstr>14_Default Design</vt:lpstr>
      <vt:lpstr>Рентген</vt:lpstr>
      <vt:lpstr>2_Кардио</vt:lpstr>
      <vt:lpstr>Солнцестояние</vt:lpstr>
      <vt:lpstr>Государственное бюджетное учреждение здравоохранения  «Кяхтинская ЦРБ» </vt:lpstr>
      <vt:lpstr>Слайд 2</vt:lpstr>
      <vt:lpstr>Слайд 3</vt:lpstr>
      <vt:lpstr>И.о. главного врача Заместитель главного врача:  Гулигуева Дарима Эрдынжаповна  Начальник отдела кадров:  Агафонова Валентина Станиславовна</vt:lpstr>
      <vt:lpstr>Контакты: Главный врач:  8(3012)371354 доб.101  Заместитель главного врача:  8(3012)371354 доб.102 Начальник отдела кадров:  8(3012)371354 доб.118 E-mail: kyahtacrb1@inbox.ru http://kyahtacrb.ru/</vt:lpstr>
      <vt:lpstr>Требуются специалисты:   1. врач – терапевт участковый (пос. Хоронхой) 2. врач терапевт (подростковый) (г.Кяхта) 3. врач-хирург (стационар) (г. Кяхта) 4. врач-онколог (поликлиника) (г. Кяхта)  5. врач - детский хирург (поликлиника)(г. Кяхта) 6. врач - педиатр участковый (г. Кяхта) 7. врач – акушер – гинеколог  (стационар, поликлиника) (г. Кяхта)  8. врач – невролог (стационар, поликлиника) (г. Кяхта)  9. врач – анестезиолог – реаниматолог (г. Кяхта)  </vt:lpstr>
      <vt:lpstr>Размер средней заработной платы врача составляет:  60819,3 рублей </vt:lpstr>
      <vt:lpstr> В районе оказываются следующие меры социальной поддержки: - 25% за работу в сельской местности; - 50% надбавка к з/п молодым специалистам; - выплата «подъёмных»; - аренда жилья, с оплатой в размере не более 5 000 тыс.руб ежемесячного платежа; - оказываем помощь при устройстве детей молодых специалистов в детский сад.  </vt:lpstr>
      <vt:lpstr>При трудоустройстве в     ГБУЗ «Кяхтинская ЦРБ» имеются перспективы карьерного роста, возможность повышения профессиональной квалификации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здравоохранения    «Тунгокоченская центральная районная больница»</dc:title>
  <dc:creator>Главный врач</dc:creator>
  <cp:lastModifiedBy>ОК</cp:lastModifiedBy>
  <cp:revision>83</cp:revision>
  <dcterms:modified xsi:type="dcterms:W3CDTF">2018-12-03T06:36:20Z</dcterms:modified>
</cp:coreProperties>
</file>